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61" r:id="rId3"/>
    <p:sldId id="276" r:id="rId4"/>
    <p:sldId id="275" r:id="rId5"/>
    <p:sldId id="288" r:id="rId6"/>
    <p:sldId id="274" r:id="rId7"/>
    <p:sldId id="277" r:id="rId8"/>
    <p:sldId id="262" r:id="rId9"/>
    <p:sldId id="263" r:id="rId10"/>
    <p:sldId id="264" r:id="rId11"/>
    <p:sldId id="278" r:id="rId12"/>
    <p:sldId id="289" r:id="rId13"/>
    <p:sldId id="265" r:id="rId14"/>
    <p:sldId id="257" r:id="rId15"/>
    <p:sldId id="267" r:id="rId16"/>
    <p:sldId id="268" r:id="rId17"/>
    <p:sldId id="266" r:id="rId18"/>
    <p:sldId id="271" r:id="rId19"/>
    <p:sldId id="272" r:id="rId20"/>
    <p:sldId id="270" r:id="rId21"/>
    <p:sldId id="279" r:id="rId22"/>
    <p:sldId id="259" r:id="rId23"/>
    <p:sldId id="273" r:id="rId24"/>
    <p:sldId id="283" r:id="rId25"/>
    <p:sldId id="280" r:id="rId26"/>
    <p:sldId id="269" r:id="rId27"/>
    <p:sldId id="258" r:id="rId28"/>
    <p:sldId id="284" r:id="rId29"/>
    <p:sldId id="281" r:id="rId30"/>
    <p:sldId id="285" r:id="rId31"/>
    <p:sldId id="286" r:id="rId32"/>
    <p:sldId id="287" r:id="rId33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00"/>
    <a:srgbClr val="FFFFFF"/>
    <a:srgbClr val="B8E7FF"/>
    <a:srgbClr val="F0F0F0"/>
    <a:srgbClr val="F8F8F8"/>
    <a:srgbClr val="969696"/>
    <a:srgbClr val="EAEAEA"/>
    <a:srgbClr val="DDDDDD"/>
    <a:srgbClr val="808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0576" autoAdjust="0"/>
    <p:restoredTop sz="83882" autoAdjust="0"/>
  </p:normalViewPr>
  <p:slideViewPr>
    <p:cSldViewPr>
      <p:cViewPr>
        <p:scale>
          <a:sx n="90" d="100"/>
          <a:sy n="90" d="100"/>
        </p:scale>
        <p:origin x="-118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198" y="-108"/>
      </p:cViewPr>
      <p:guideLst>
        <p:guide orient="horz" pos="3224"/>
        <p:guide pos="22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ABDEAED-285F-4D8B-8884-1ECCE66D1BB0}" type="datetimeFigureOut">
              <a:rPr lang="en-US" smtClean="0"/>
              <a:pPr/>
              <a:t>10/2/2010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87E9263-742B-46B5-A8A6-3D9DD73315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19600"/>
            <a:ext cx="7772400" cy="1349375"/>
          </a:xfrm>
        </p:spPr>
        <p:txBody>
          <a:bodyPr anchor="t"/>
          <a:lstStyle>
            <a:lvl1pPr algn="l">
              <a:defRPr sz="4000" b="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4366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1816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5181600"/>
          </a:xfrm>
          <a:noFill/>
          <a:effectLst/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09799"/>
            <a:ext cx="3962400" cy="42672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1"/>
            <a:ext cx="3962400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295401"/>
            <a:ext cx="3962400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209799"/>
            <a:ext cx="3962400" cy="42672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2133600"/>
            <a:ext cx="8229600" cy="1588"/>
          </a:xfrm>
          <a:prstGeom prst="line">
            <a:avLst/>
          </a:prstGeom>
          <a:ln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rot="5400000">
            <a:off x="1981200" y="3886200"/>
            <a:ext cx="5181600" cy="1588"/>
          </a:xfrm>
          <a:prstGeom prst="line">
            <a:avLst/>
          </a:prstGeom>
          <a:ln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48000" cy="1066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609600"/>
            <a:ext cx="5029200" cy="58674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28800"/>
            <a:ext cx="3048000" cy="4648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334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10200"/>
            <a:ext cx="5486400" cy="1143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81000"/>
            <a:ext cx="9144000" cy="6477000"/>
          </a:xfrm>
          <a:prstGeom prst="rect">
            <a:avLst/>
          </a:prstGeom>
          <a:gradFill flip="none" rotWithShape="1">
            <a:gsLst>
              <a:gs pos="0">
                <a:srgbClr val="DDDDDD"/>
              </a:gs>
              <a:gs pos="12000">
                <a:srgbClr val="EAEAEA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2202766" y="63305"/>
            <a:ext cx="6858000" cy="1406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en-US" sz="1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Automated Test Design™</a:t>
            </a:r>
            <a:endParaRPr lang="en-US" sz="10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conformiqlogo.png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49236" y="28136"/>
            <a:ext cx="1315387" cy="22860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0" y="6629400"/>
            <a:ext cx="9144000" cy="228600"/>
          </a:xfrm>
          <a:prstGeom prst="rect">
            <a:avLst/>
          </a:prstGeom>
          <a:noFill/>
        </p:spPr>
        <p:txBody>
          <a:bodyPr wrap="square" tIns="0" bIns="0" rtlCol="0" anchor="ctr" anchorCtr="0">
            <a:noAutofit/>
          </a:bodyPr>
          <a:lstStyle/>
          <a:p>
            <a:pPr algn="l">
              <a:tabLst>
                <a:tab pos="4459288" algn="ctr"/>
                <a:tab pos="8961438" algn="r"/>
              </a:tabLst>
            </a:pPr>
            <a:r>
              <a:rPr lang="en-US" sz="800" dirty="0" smtClean="0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Copyright © Conformiq Inc. and its subsidiaries. All rights</a:t>
            </a:r>
            <a:r>
              <a:rPr lang="en-US" sz="800" baseline="0" dirty="0" smtClean="0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 reserved.	</a:t>
            </a:r>
            <a:fld id="{E55F70EF-23D3-477B-9D2A-78B7F5626C9C}" type="datetime2">
              <a:rPr lang="en-US" sz="800" baseline="0" smtClean="0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pPr algn="l">
                <a:tabLst>
                  <a:tab pos="4459288" algn="ctr"/>
                  <a:tab pos="8961438" algn="r"/>
                </a:tabLst>
              </a:pPr>
              <a:t>Saturday, October 02, 2010</a:t>
            </a:fld>
            <a:r>
              <a:rPr lang="en-US" sz="800" baseline="0" dirty="0" smtClean="0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	</a:t>
            </a:r>
            <a:fld id="{9BEC9380-F5AC-40F3-BDC9-2B363887FAB1}" type="slidenum">
              <a:rPr lang="en-US" sz="800" baseline="0" smtClean="0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pPr algn="l">
                <a:tabLst>
                  <a:tab pos="4459288" algn="ctr"/>
                  <a:tab pos="8961438" algn="r"/>
                </a:tabLst>
              </a:pPr>
              <a:t>‹#›</a:t>
            </a:fld>
            <a:endParaRPr lang="en-US" sz="800" dirty="0">
              <a:solidFill>
                <a:srgbClr val="808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 flipV="1">
            <a:off x="0" y="228600"/>
            <a:ext cx="9144000" cy="762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28000">
                <a:srgbClr val="DDDDDD">
                  <a:shade val="67500"/>
                  <a:satMod val="115000"/>
                </a:srgbClr>
              </a:gs>
              <a:gs pos="64000">
                <a:schemeClr val="bg1"/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 rot="10800000" flipV="1">
            <a:off x="0" y="304800"/>
            <a:ext cx="9144000" cy="76200"/>
          </a:xfrm>
          <a:prstGeom prst="rect">
            <a:avLst/>
          </a:prstGeom>
          <a:gradFill flip="none" rotWithShape="1">
            <a:gsLst>
              <a:gs pos="0">
                <a:srgbClr val="969696"/>
              </a:gs>
              <a:gs pos="6000">
                <a:srgbClr val="F8F8F8"/>
              </a:gs>
              <a:gs pos="100000">
                <a:srgbClr val="DDDDDD"/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181600"/>
          </a:xfrm>
          <a:prstGeom prst="rect">
            <a:avLst/>
          </a:prstGeom>
        </p:spPr>
        <p:txBody>
          <a:bodyPr vert="horz" lIns="91440" tIns="45720" rIns="91440" bIns="45720" spcCol="45720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3200" b="0" kern="1200" baseline="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88925" indent="-288925" algn="l" defTabSz="914400" rtl="0" eaLnBrk="1" latinLnBrk="0" hangingPunct="1">
        <a:spcBef>
          <a:spcPts val="1500"/>
        </a:spcBef>
        <a:spcAft>
          <a:spcPts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ts val="6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203325" indent="-288925" algn="l" defTabSz="914400" rtl="0" eaLnBrk="1" latinLnBrk="0" hangingPunct="1">
        <a:spcBef>
          <a:spcPts val="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1695450"/>
          </a:xfrm>
        </p:spPr>
        <p:txBody>
          <a:bodyPr/>
          <a:lstStyle/>
          <a:p>
            <a:r>
              <a:rPr lang="en-US" dirty="0" smtClean="0"/>
              <a:t>Model-Based Testing in Practice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err="1" smtClean="0">
                <a:solidFill>
                  <a:schemeClr val="accent4"/>
                </a:solidFill>
              </a:rPr>
              <a:t>MoDeVVa</a:t>
            </a:r>
            <a:r>
              <a:rPr lang="en-US" sz="2400" dirty="0" smtClean="0">
                <a:solidFill>
                  <a:schemeClr val="accent4"/>
                </a:solidFill>
              </a:rPr>
              <a:t> ‘10 Keynote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Antti</a:t>
            </a:r>
            <a:r>
              <a:rPr lang="en-US" dirty="0" smtClean="0"/>
              <a:t> </a:t>
            </a:r>
            <a:r>
              <a:rPr lang="en-US" dirty="0" err="1" smtClean="0"/>
              <a:t>Huima</a:t>
            </a:r>
            <a:endParaRPr lang="en-US" dirty="0" smtClean="0"/>
          </a:p>
          <a:p>
            <a:r>
              <a:rPr lang="en-US" dirty="0" smtClean="0"/>
              <a:t>CEO, Conformiq Inc.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10 Industrial Benefits of MBT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Test maintenance becomes more efficient (our benchmark: 85% time savings for an already automated functional testing process)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Initial test creation becomes more efficient (our benchmark: 30% time savings for an already automated functional testing process; 80% time savings in test design alone)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Corner cases and exception cases get tested better, leading to higher defect removal rate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Calendar time to complete testing process shortens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More discussion and dialogue between testers and developers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Engineers have more fun in their work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Test harnesses (test execution systems) become leaner because tests have uniform, lower-level structure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Holes and ambiguities in system documentation get exposed earlier than before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Engineers understand their systems better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Better documented test cases and test coverage increase management’s confidence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vs. Tester Models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model = describes the intended behavior of the system under test</a:t>
            </a:r>
          </a:p>
          <a:p>
            <a:r>
              <a:rPr lang="en-US" dirty="0" smtClean="0"/>
              <a:t>Tester model = describes a testing strategy, or a testing environment, for the system under test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The “Proof” that System Models are Easier to Construct</a:t>
            </a:r>
            <a:endParaRPr lang="en-US" sz="2400" dirty="0"/>
          </a:p>
        </p:txBody>
      </p:sp>
      <p:pic>
        <p:nvPicPr>
          <p:cNvPr id="20482" name="Picture 2" descr="C:\Users\Antti\AppData\Local\Microsoft\Windows\Temporary Internet Files\Content.IE5\CJHMZ7Q2\MC90005518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2" y="3429001"/>
            <a:ext cx="1447800" cy="1231847"/>
          </a:xfrm>
          <a:prstGeom prst="rect">
            <a:avLst/>
          </a:prstGeom>
          <a:noFill/>
        </p:spPr>
      </p:pic>
      <p:sp>
        <p:nvSpPr>
          <p:cNvPr id="5" name="Down Arrow 4"/>
          <p:cNvSpPr/>
          <p:nvPr/>
        </p:nvSpPr>
        <p:spPr>
          <a:xfrm rot="18900000">
            <a:off x="1943860" y="4180978"/>
            <a:ext cx="1143000" cy="2307566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dirty="0" smtClean="0"/>
              <a:t>Translation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 rot="13500000">
            <a:off x="1943861" y="1437777"/>
            <a:ext cx="1143000" cy="2307566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dirty="0" smtClean="0"/>
              <a:t>Tester Design</a:t>
            </a:r>
            <a:endParaRPr lang="en-US" dirty="0"/>
          </a:p>
        </p:txBody>
      </p:sp>
      <p:pic>
        <p:nvPicPr>
          <p:cNvPr id="20485" name="Picture 5" descr="C:\Users\Antti\AppData\Local\Microsoft\Windows\Temporary Internet Files\Content.IE5\ZAK2MDRU\MP900448698[1]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29000" y="1295400"/>
            <a:ext cx="1066800" cy="1600200"/>
          </a:xfrm>
          <a:prstGeom prst="rect">
            <a:avLst/>
          </a:prstGeom>
          <a:noFill/>
        </p:spPr>
      </p:pic>
      <p:pic>
        <p:nvPicPr>
          <p:cNvPr id="10" name="Picture 5" descr="C:\Users\Antti\AppData\Local\Microsoft\Windows\Temporary Internet Files\Content.IE5\ZAK2MDRU\MP900448698[1]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29000" y="5029200"/>
            <a:ext cx="1066800" cy="1600200"/>
          </a:xfrm>
          <a:prstGeom prst="rect">
            <a:avLst/>
          </a:prstGeom>
          <a:noFill/>
        </p:spPr>
      </p:pic>
      <p:sp>
        <p:nvSpPr>
          <p:cNvPr id="11" name="Down Arrow 10"/>
          <p:cNvSpPr/>
          <p:nvPr/>
        </p:nvSpPr>
        <p:spPr>
          <a:xfrm rot="18900000">
            <a:off x="4991860" y="1590176"/>
            <a:ext cx="1143000" cy="2307566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dirty="0" smtClean="0"/>
              <a:t>Test Case Generation</a:t>
            </a:r>
            <a:endParaRPr lang="en-US" dirty="0"/>
          </a:p>
        </p:txBody>
      </p:sp>
      <p:sp>
        <p:nvSpPr>
          <p:cNvPr id="13" name="Down Arrow 12"/>
          <p:cNvSpPr/>
          <p:nvPr/>
        </p:nvSpPr>
        <p:spPr>
          <a:xfrm rot="13500000">
            <a:off x="4991860" y="4028577"/>
            <a:ext cx="1143000" cy="2307566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dirty="0" smtClean="0"/>
              <a:t>Test Case Generation</a:t>
            </a:r>
            <a:endParaRPr lang="en-US" dirty="0"/>
          </a:p>
        </p:txBody>
      </p:sp>
      <p:pic>
        <p:nvPicPr>
          <p:cNvPr id="20486" name="Picture 6" descr="C:\Users\Antti\AppData\Local\Microsoft\Windows\Temporary Internet Files\Content.IE5\6L38GZRL\MC900439824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971800"/>
            <a:ext cx="2057400" cy="2057400"/>
          </a:xfrm>
          <a:prstGeom prst="rect">
            <a:avLst/>
          </a:prstGeom>
          <a:noFill/>
        </p:spPr>
      </p:pic>
      <p:sp>
        <p:nvSpPr>
          <p:cNvPr id="18" name="Left Arrow Callout 17"/>
          <p:cNvSpPr/>
          <p:nvPr/>
        </p:nvSpPr>
        <p:spPr>
          <a:xfrm>
            <a:off x="5715000" y="4953000"/>
            <a:ext cx="3048000" cy="1295400"/>
          </a:xfrm>
          <a:prstGeom prst="leftArrow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NP-Hard / </a:t>
            </a:r>
            <a:r>
              <a:rPr lang="en-US" dirty="0" err="1" smtClean="0"/>
              <a:t>Undecidable</a:t>
            </a:r>
            <a:endParaRPr lang="en-US" dirty="0"/>
          </a:p>
        </p:txBody>
      </p:sp>
      <p:sp>
        <p:nvSpPr>
          <p:cNvPr id="19" name="Left Arrow Callout 18"/>
          <p:cNvSpPr/>
          <p:nvPr/>
        </p:nvSpPr>
        <p:spPr>
          <a:xfrm>
            <a:off x="5715000" y="1676400"/>
            <a:ext cx="3048000" cy="1295400"/>
          </a:xfrm>
          <a:prstGeom prst="leftArrow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Usually straightforward algorithms</a:t>
            </a:r>
            <a:endParaRPr lang="en-US" dirty="0"/>
          </a:p>
        </p:txBody>
      </p:sp>
      <p:sp>
        <p:nvSpPr>
          <p:cNvPr id="20" name="Right Arrow Callout 19"/>
          <p:cNvSpPr/>
          <p:nvPr/>
        </p:nvSpPr>
        <p:spPr>
          <a:xfrm>
            <a:off x="228600" y="4953000"/>
            <a:ext cx="1905000" cy="1143000"/>
          </a:xfrm>
          <a:prstGeom prst="rightArrow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Straight-forward</a:t>
            </a:r>
            <a:endParaRPr lang="en-US" dirty="0"/>
          </a:p>
        </p:txBody>
      </p:sp>
      <p:sp>
        <p:nvSpPr>
          <p:cNvPr id="21" name="Right Arrow Callout 20"/>
          <p:cNvSpPr/>
          <p:nvPr/>
        </p:nvSpPr>
        <p:spPr>
          <a:xfrm>
            <a:off x="304800" y="1600200"/>
            <a:ext cx="1981200" cy="1371600"/>
          </a:xfrm>
          <a:prstGeom prst="right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048000" y="29072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Tester Model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048000" y="46598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System Model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828800" y="37454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Mental Model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800600" y="37454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Tests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Models—Simulation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 I be a family of implementations and M be a family of models, A an algorithm and P(x) a polynomial</a:t>
            </a:r>
          </a:p>
          <a:p>
            <a:r>
              <a:rPr lang="en-US" dirty="0" smtClean="0"/>
              <a:t>[</a:t>
            </a:r>
            <a:r>
              <a:rPr lang="en-US" b="1" dirty="0" smtClean="0"/>
              <a:t>Simulation Property</a:t>
            </a:r>
            <a:r>
              <a:rPr lang="en-US" dirty="0" smtClean="0"/>
              <a:t>] Model m is a system model of implementation </a:t>
            </a:r>
            <a:r>
              <a:rPr lang="en-US" dirty="0" err="1" smtClean="0"/>
              <a:t>i</a:t>
            </a:r>
            <a:r>
              <a:rPr lang="en-US" dirty="0" smtClean="0"/>
              <a:t> if given any series of inputs, A calculates the corresponding outputs in time complexity O(P(K)) where K is the time complexity for the actual implementation </a:t>
            </a:r>
            <a:r>
              <a:rPr lang="en-US" dirty="0" err="1" smtClean="0"/>
              <a:t>i</a:t>
            </a:r>
            <a:r>
              <a:rPr lang="en-US" dirty="0" smtClean="0"/>
              <a:t> to produce the same outputs on the same inputs</a:t>
            </a:r>
          </a:p>
          <a:p>
            <a:r>
              <a:rPr lang="en-US" dirty="0" smtClean="0"/>
              <a:t>[Note] setting M=I trivially shows that implementations are their own system models</a:t>
            </a:r>
          </a:p>
          <a:p>
            <a:r>
              <a:rPr lang="en-US" dirty="0" smtClean="0"/>
              <a:t>Universality: make I as big as possible (e.g. all computer programs)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model </a:t>
            </a:r>
            <a:r>
              <a:rPr lang="en-US" dirty="0" smtClean="0">
                <a:sym typeface="Wingdings" pitchFamily="2" charset="2"/>
              </a:rPr>
              <a:t> tester model straightforward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System models usually do not specify input selection strategy, use random input selection</a:t>
            </a:r>
          </a:p>
          <a:p>
            <a:r>
              <a:rPr lang="en-US" dirty="0" smtClean="0">
                <a:sym typeface="Wingdings" pitchFamily="2" charset="2"/>
              </a:rPr>
              <a:t>Tester model  system model not doable in general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Intensional</a:t>
            </a:r>
            <a:r>
              <a:rPr lang="en-US" dirty="0" smtClean="0">
                <a:sym typeface="Wingdings" pitchFamily="2" charset="2"/>
              </a:rPr>
              <a:t> specification of outputs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Omissions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Input selection strategy usually embedded into tester 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1600200"/>
            <a:ext cx="3505200" cy="1905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Input x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Input y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z = x + y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Send z</a:t>
            </a:r>
          </a:p>
        </p:txBody>
      </p:sp>
      <p:sp>
        <p:nvSpPr>
          <p:cNvPr id="6" name="Rectangle 5"/>
          <p:cNvSpPr/>
          <p:nvPr/>
        </p:nvSpPr>
        <p:spPr>
          <a:xfrm>
            <a:off x="1600200" y="3962400"/>
            <a:ext cx="3124200" cy="1905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x = random()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y = random()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Send x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Send y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Input z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verify x + y == z</a:t>
            </a:r>
          </a:p>
        </p:txBody>
      </p:sp>
      <p:sp>
        <p:nvSpPr>
          <p:cNvPr id="9" name="Rectangle 8"/>
          <p:cNvSpPr/>
          <p:nvPr/>
        </p:nvSpPr>
        <p:spPr>
          <a:xfrm>
            <a:off x="1600200" y="1676400"/>
            <a:ext cx="3124200" cy="1905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x = random(); Send x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y = random(); Send y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z = x + y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Input v1; Verify v1==z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1295400" y="2971800"/>
            <a:ext cx="978408" cy="48463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4038600" y="3200400"/>
            <a:ext cx="484632" cy="113080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257800" y="3962400"/>
            <a:ext cx="3581400" cy="1905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x = random()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y = random()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Send (x + y)/2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Send (x – y)/2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Input z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verify z == x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4191000" y="5181600"/>
            <a:ext cx="978408" cy="48463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257800" y="1676400"/>
            <a:ext cx="3581400" cy="1905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Input x’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Input y’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Solve (</a:t>
            </a:r>
            <a:r>
              <a:rPr lang="en-US" dirty="0" err="1" smtClean="0">
                <a:solidFill>
                  <a:schemeClr val="tx1"/>
                </a:solidFill>
                <a:sym typeface="Wingdings" pitchFamily="2" charset="2"/>
              </a:rPr>
              <a:t>x,y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) “x’=(</a:t>
            </a:r>
            <a:r>
              <a:rPr lang="en-US" dirty="0" err="1" smtClean="0">
                <a:solidFill>
                  <a:schemeClr val="tx1"/>
                </a:solidFill>
                <a:sym typeface="Wingdings" pitchFamily="2" charset="2"/>
              </a:rPr>
              <a:t>x+y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)/2, y’=(x-y)/2”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Send x</a:t>
            </a:r>
          </a:p>
        </p:txBody>
      </p:sp>
      <p:sp>
        <p:nvSpPr>
          <p:cNvPr id="14" name="Up Arrow 13"/>
          <p:cNvSpPr/>
          <p:nvPr/>
        </p:nvSpPr>
        <p:spPr>
          <a:xfrm>
            <a:off x="7162800" y="3276600"/>
            <a:ext cx="484632" cy="978408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Compositionality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1371600"/>
            <a:ext cx="834131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Compositionality</a:t>
            </a:r>
            <a:endParaRPr lang="en-US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600200"/>
            <a:ext cx="447675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0200"/>
            <a:ext cx="42291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Compositionality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" y="1752600"/>
            <a:ext cx="8216154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609600"/>
            <a:ext cx="2778712" cy="106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6400800" y="4419600"/>
            <a:ext cx="2286000" cy="1295400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Generate and Implement Tests</a:t>
            </a:r>
            <a:br>
              <a:rPr lang="en-US" dirty="0" smtClean="0"/>
            </a:br>
            <a:r>
              <a:rPr lang="en-US" dirty="0" smtClean="0"/>
              <a:t>by </a:t>
            </a:r>
            <a:r>
              <a:rPr lang="en-US" b="1" dirty="0" smtClean="0"/>
              <a:t>Algorithms</a:t>
            </a:r>
            <a:endParaRPr lang="en-US" b="1" dirty="0"/>
          </a:p>
        </p:txBody>
      </p:sp>
      <p:sp>
        <p:nvSpPr>
          <p:cNvPr id="11" name="Right Arrow 10"/>
          <p:cNvSpPr/>
          <p:nvPr/>
        </p:nvSpPr>
        <p:spPr>
          <a:xfrm>
            <a:off x="4648200" y="4800600"/>
            <a:ext cx="1831971" cy="6096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429000" y="4419600"/>
            <a:ext cx="2286000" cy="1295400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Define “Models” by Hand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429000" y="1524000"/>
            <a:ext cx="2286000" cy="1295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Define and Implement Tests</a:t>
            </a:r>
            <a:br>
              <a:rPr lang="en-US" dirty="0" smtClean="0"/>
            </a:br>
            <a:r>
              <a:rPr lang="en-US" dirty="0" smtClean="0"/>
              <a:t>by </a:t>
            </a:r>
            <a:r>
              <a:rPr lang="en-US" b="1" dirty="0" smtClean="0"/>
              <a:t>Hand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MBT?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 rot="18900000">
            <a:off x="2039706" y="2955691"/>
            <a:ext cx="1831971" cy="6096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2700000">
            <a:off x="1921179" y="3592395"/>
            <a:ext cx="1970834" cy="6096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381000" y="2971800"/>
            <a:ext cx="2286000" cy="1295400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System Under 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</a:t>
            </a:r>
            <a:endParaRPr lang="en-US" dirty="0"/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8192589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Finite-State and Infinite-State Approaches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Combinatorial data generation</a:t>
            </a:r>
          </a:p>
          <a:p>
            <a:r>
              <a:rPr lang="en-US" dirty="0" smtClean="0"/>
              <a:t>FSM-based (e.g. </a:t>
            </a:r>
            <a:r>
              <a:rPr lang="en-US" dirty="0" err="1" smtClean="0"/>
              <a:t>TorX</a:t>
            </a:r>
            <a:r>
              <a:rPr lang="en-US" dirty="0" smtClean="0"/>
              <a:t>)</a:t>
            </a:r>
          </a:p>
          <a:p>
            <a:r>
              <a:rPr lang="en-US" dirty="0" smtClean="0"/>
              <a:t>Slicing-based (e.g. </a:t>
            </a:r>
            <a:r>
              <a:rPr lang="en-US" dirty="0" err="1" smtClean="0"/>
              <a:t>SpecExplorer</a:t>
            </a:r>
            <a:r>
              <a:rPr lang="en-US" dirty="0" smtClean="0"/>
              <a:t>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Finite-State </a:t>
            </a:r>
            <a:r>
              <a:rPr lang="en-US" dirty="0" err="1" smtClean="0"/>
              <a:t>vs</a:t>
            </a:r>
            <a:r>
              <a:rPr lang="en-US" dirty="0" smtClean="0"/>
              <a:t> Infinite-State Approaches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Finite-State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Infinite-State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Symbolic execution with constraint solving (e.g. Conformiq Designer)</a:t>
            </a:r>
          </a:p>
          <a:p>
            <a:r>
              <a:rPr lang="en-US" dirty="0" smtClean="0"/>
              <a:t>Abstraction-based, i.e. run abstract interpretation and generate tests in the resulting finite structure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Two Infinities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762000" y="3581400"/>
            <a:ext cx="381000" cy="381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057400" y="2286000"/>
            <a:ext cx="381000" cy="381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057400" y="4876800"/>
            <a:ext cx="381000" cy="381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4" idx="7"/>
            <a:endCxn id="5" idx="3"/>
          </p:cNvCxnSpPr>
          <p:nvPr/>
        </p:nvCxnSpPr>
        <p:spPr>
          <a:xfrm rot="5400000" flipH="1" flipV="1">
            <a:off x="1087204" y="2611204"/>
            <a:ext cx="1025992" cy="10259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5"/>
            <a:endCxn id="6" idx="1"/>
          </p:cNvCxnSpPr>
          <p:nvPr/>
        </p:nvCxnSpPr>
        <p:spPr>
          <a:xfrm rot="16200000" flipH="1">
            <a:off x="1087204" y="3906604"/>
            <a:ext cx="1025992" cy="10259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3505200" y="2286000"/>
            <a:ext cx="381000" cy="381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419600" y="2286000"/>
            <a:ext cx="381000" cy="381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181600" y="2362200"/>
            <a:ext cx="228600" cy="2286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638800" y="2362200"/>
            <a:ext cx="228600" cy="2286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019800" y="2438400"/>
            <a:ext cx="76200" cy="762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248400" y="2438400"/>
            <a:ext cx="76200" cy="762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477000" y="2438400"/>
            <a:ext cx="76200" cy="762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stCxn id="5" idx="6"/>
            <a:endCxn id="13" idx="2"/>
          </p:cNvCxnSpPr>
          <p:nvPr/>
        </p:nvCxnSpPr>
        <p:spPr>
          <a:xfrm>
            <a:off x="2438400" y="2476500"/>
            <a:ext cx="1066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3" idx="6"/>
            <a:endCxn id="14" idx="2"/>
          </p:cNvCxnSpPr>
          <p:nvPr/>
        </p:nvCxnSpPr>
        <p:spPr>
          <a:xfrm>
            <a:off x="3886200" y="2476500"/>
            <a:ext cx="533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4" idx="6"/>
            <a:endCxn id="16" idx="2"/>
          </p:cNvCxnSpPr>
          <p:nvPr/>
        </p:nvCxnSpPr>
        <p:spPr>
          <a:xfrm>
            <a:off x="4800600" y="2476500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6" idx="6"/>
            <a:endCxn id="17" idx="2"/>
          </p:cNvCxnSpPr>
          <p:nvPr/>
        </p:nvCxnSpPr>
        <p:spPr>
          <a:xfrm>
            <a:off x="5410200" y="2476500"/>
            <a:ext cx="228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2133600" y="2819400"/>
            <a:ext cx="228600" cy="2286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133600" y="4495800"/>
            <a:ext cx="228600" cy="2286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2209800" y="3124200"/>
            <a:ext cx="76200" cy="762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2209800" y="4343400"/>
            <a:ext cx="76200" cy="762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209800" y="3276600"/>
            <a:ext cx="76200" cy="762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209800" y="4191000"/>
            <a:ext cx="76200" cy="762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743635" y="2057400"/>
            <a:ext cx="1008530" cy="3429000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 rot="5400000">
            <a:off x="6239435" y="770965"/>
            <a:ext cx="1008530" cy="3429000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eft Arrow 42"/>
          <p:cNvSpPr/>
          <p:nvPr/>
        </p:nvSpPr>
        <p:spPr>
          <a:xfrm>
            <a:off x="2819400" y="3581400"/>
            <a:ext cx="3048000" cy="60960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Symbolic computation</a:t>
            </a:r>
            <a:endParaRPr lang="en-US" dirty="0"/>
          </a:p>
        </p:txBody>
      </p:sp>
      <p:sp>
        <p:nvSpPr>
          <p:cNvPr id="44" name="Left Arrow 43"/>
          <p:cNvSpPr/>
          <p:nvPr/>
        </p:nvSpPr>
        <p:spPr>
          <a:xfrm rot="5400000">
            <a:off x="5759958" y="3460242"/>
            <a:ext cx="1994916" cy="560832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524000"/>
            <a:ext cx="2590800" cy="203132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Finite State</a:t>
            </a:r>
          </a:p>
          <a:p>
            <a:endParaRPr lang="en-US" dirty="0" smtClean="0"/>
          </a:p>
          <a:p>
            <a:r>
              <a:rPr lang="en-US" b="1" dirty="0" smtClean="0"/>
              <a:t>Model</a:t>
            </a:r>
          </a:p>
          <a:p>
            <a:r>
              <a:rPr lang="en-US" dirty="0" err="1" smtClean="0"/>
              <a:t>var</a:t>
            </a:r>
            <a:r>
              <a:rPr lang="en-US" dirty="0" smtClean="0"/>
              <a:t> x in { 1, 2, 3 }</a:t>
            </a:r>
          </a:p>
          <a:p>
            <a:r>
              <a:rPr lang="en-US" dirty="0" smtClean="0"/>
              <a:t>receive x</a:t>
            </a:r>
          </a:p>
          <a:p>
            <a:r>
              <a:rPr lang="en-US" dirty="0" smtClean="0"/>
              <a:t>y = x + 1</a:t>
            </a:r>
          </a:p>
          <a:p>
            <a:r>
              <a:rPr lang="en-US" dirty="0" smtClean="0"/>
              <a:t>send 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52800" y="1524001"/>
            <a:ext cx="2514600" cy="313932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Slicing</a:t>
            </a:r>
          </a:p>
          <a:p>
            <a:endParaRPr lang="en-US" dirty="0" smtClean="0"/>
          </a:p>
          <a:p>
            <a:r>
              <a:rPr lang="en-US" b="1" dirty="0" smtClean="0"/>
              <a:t>Model</a:t>
            </a:r>
          </a:p>
          <a:p>
            <a:r>
              <a:rPr lang="en-US" dirty="0" err="1" smtClean="0"/>
              <a:t>var</a:t>
            </a:r>
            <a:r>
              <a:rPr lang="en-US" dirty="0" smtClean="0"/>
              <a:t> x in Z</a:t>
            </a:r>
          </a:p>
          <a:p>
            <a:r>
              <a:rPr lang="en-US" dirty="0" smtClean="0"/>
              <a:t>receive x</a:t>
            </a:r>
          </a:p>
          <a:p>
            <a:r>
              <a:rPr lang="en-US" dirty="0" smtClean="0"/>
              <a:t>y = x + 1</a:t>
            </a:r>
          </a:p>
          <a:p>
            <a:r>
              <a:rPr lang="en-US" dirty="0" smtClean="0"/>
              <a:t>send y</a:t>
            </a:r>
          </a:p>
          <a:p>
            <a:endParaRPr lang="en-US" dirty="0" smtClean="0"/>
          </a:p>
          <a:p>
            <a:r>
              <a:rPr lang="en-US" b="1" dirty="0" smtClean="0"/>
              <a:t>Slicing</a:t>
            </a:r>
            <a:endParaRPr lang="en-US" dirty="0" smtClean="0"/>
          </a:p>
          <a:p>
            <a:r>
              <a:rPr lang="en-US" dirty="0" smtClean="0"/>
              <a:t>restrict x in { 1, 2, 3 }</a:t>
            </a: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096000" y="1524001"/>
            <a:ext cx="2514600" cy="369331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Abstraction-based</a:t>
            </a:r>
          </a:p>
          <a:p>
            <a:endParaRPr lang="en-US" dirty="0" smtClean="0"/>
          </a:p>
          <a:p>
            <a:r>
              <a:rPr lang="en-US" b="1" dirty="0" smtClean="0"/>
              <a:t>Model</a:t>
            </a:r>
            <a:endParaRPr lang="en-US" dirty="0" smtClean="0"/>
          </a:p>
          <a:p>
            <a:r>
              <a:rPr lang="en-US" dirty="0" err="1" smtClean="0"/>
              <a:t>var</a:t>
            </a:r>
            <a:r>
              <a:rPr lang="en-US" dirty="0" smtClean="0"/>
              <a:t> x in Z</a:t>
            </a:r>
          </a:p>
          <a:p>
            <a:r>
              <a:rPr lang="en-US" dirty="0" smtClean="0"/>
              <a:t>receive x</a:t>
            </a:r>
          </a:p>
          <a:p>
            <a:r>
              <a:rPr lang="en-US" dirty="0" smtClean="0"/>
              <a:t>y = x + 1</a:t>
            </a:r>
          </a:p>
          <a:p>
            <a:r>
              <a:rPr lang="en-US" dirty="0" smtClean="0"/>
              <a:t>send y</a:t>
            </a:r>
          </a:p>
          <a:p>
            <a:endParaRPr lang="en-US" dirty="0" smtClean="0"/>
          </a:p>
          <a:p>
            <a:r>
              <a:rPr lang="en-US" b="1" dirty="0" smtClean="0"/>
              <a:t>Abstracted model</a:t>
            </a:r>
            <a:endParaRPr lang="en-US" dirty="0" smtClean="0"/>
          </a:p>
          <a:p>
            <a:r>
              <a:rPr lang="en-US" dirty="0" err="1" smtClean="0"/>
              <a:t>var</a:t>
            </a:r>
            <a:r>
              <a:rPr lang="en-US" dirty="0" smtClean="0"/>
              <a:t> x = [Z]</a:t>
            </a:r>
          </a:p>
          <a:p>
            <a:r>
              <a:rPr lang="en-US" dirty="0" smtClean="0"/>
              <a:t>receive x</a:t>
            </a:r>
          </a:p>
          <a:p>
            <a:r>
              <a:rPr lang="en-US" dirty="0" smtClean="0"/>
              <a:t>y = [Z]</a:t>
            </a:r>
          </a:p>
          <a:p>
            <a:r>
              <a:rPr lang="en-US" dirty="0" smtClean="0"/>
              <a:t>send 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3886200"/>
            <a:ext cx="2590800" cy="203132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Symbolic execution</a:t>
            </a:r>
          </a:p>
          <a:p>
            <a:endParaRPr lang="en-US" dirty="0" smtClean="0"/>
          </a:p>
          <a:p>
            <a:r>
              <a:rPr lang="en-US" b="1" dirty="0" smtClean="0"/>
              <a:t>Model</a:t>
            </a:r>
          </a:p>
          <a:p>
            <a:r>
              <a:rPr lang="en-US" dirty="0" err="1" smtClean="0"/>
              <a:t>var</a:t>
            </a:r>
            <a:r>
              <a:rPr lang="en-US" dirty="0" smtClean="0"/>
              <a:t> x in Z</a:t>
            </a:r>
          </a:p>
          <a:p>
            <a:r>
              <a:rPr lang="en-US" dirty="0" smtClean="0"/>
              <a:t>receive x</a:t>
            </a:r>
          </a:p>
          <a:p>
            <a:r>
              <a:rPr lang="en-US" dirty="0" smtClean="0"/>
              <a:t>y = x + 1</a:t>
            </a:r>
          </a:p>
          <a:p>
            <a:r>
              <a:rPr lang="en-US" dirty="0" smtClean="0"/>
              <a:t>send 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Continuous Systems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Continuous / Analog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</a:p>
          <a:p>
            <a:pPr lvl="1"/>
            <a:r>
              <a:rPr lang="en-US" dirty="0" smtClean="0"/>
              <a:t>Test cases very long (e.g. 1 kHz sampling rate for signals </a:t>
            </a:r>
            <a:r>
              <a:rPr lang="en-US" dirty="0" smtClean="0">
                <a:sym typeface="Wingdings" pitchFamily="2" charset="2"/>
              </a:rPr>
              <a:t> 10 s test case  10,000 test steps) (digital control)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Dynamic specified by differential equations (</a:t>
            </a:r>
            <a:r>
              <a:rPr lang="en-US" dirty="0" err="1" smtClean="0">
                <a:sym typeface="Wingdings" pitchFamily="2" charset="2"/>
              </a:rPr>
              <a:t>mechatronic</a:t>
            </a:r>
            <a:r>
              <a:rPr lang="en-US" dirty="0" smtClean="0">
                <a:sym typeface="Wingdings" pitchFamily="2" charset="2"/>
              </a:rPr>
              <a:t> systems)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Tolerance for random variation (esp. analog signals)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/>
              <a:t>Model-based </a:t>
            </a:r>
            <a:r>
              <a:rPr lang="en-US" dirty="0" smtClean="0"/>
              <a:t>test generation =</a:t>
            </a:r>
          </a:p>
          <a:p>
            <a:pPr algn="ctr">
              <a:buNone/>
            </a:pPr>
            <a:r>
              <a:rPr lang="en-US" dirty="0" smtClean="0"/>
              <a:t>Planning [for inputs] + Simulation [for outputs]</a:t>
            </a:r>
          </a:p>
          <a:p>
            <a:r>
              <a:rPr lang="en-US" dirty="0" smtClean="0"/>
              <a:t>E.g. motion planning</a:t>
            </a:r>
            <a:endParaRPr lang="en-US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Rapidly-exploring Random Trees (RRT) – Animations courtesy of The RRT Page (uiuc.edu)</a:t>
            </a:r>
          </a:p>
        </p:txBody>
      </p:sp>
      <p:pic>
        <p:nvPicPr>
          <p:cNvPr id="6146" name="Picture 2" descr="http://msl.cs.uiuc.edu/rrt/treemovie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57200" y="2362200"/>
            <a:ext cx="4057650" cy="405765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148" name="Picture 4" descr="http://msl.cs.uiuc.edu/rrt/2drot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572000" y="2362200"/>
            <a:ext cx="4505325" cy="3686175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Combining Continuous and Discrete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e.g. </a:t>
            </a:r>
            <a:r>
              <a:rPr lang="en-US" dirty="0" err="1" smtClean="0"/>
              <a:t>HyDICE</a:t>
            </a:r>
            <a:r>
              <a:rPr lang="en-US" dirty="0" smtClean="0"/>
              <a:t> by </a:t>
            </a:r>
            <a:r>
              <a:rPr lang="en-US" dirty="0" err="1" smtClean="0"/>
              <a:t>Vardi</a:t>
            </a:r>
            <a:r>
              <a:rPr lang="en-US" dirty="0" smtClean="0"/>
              <a:t> et al</a:t>
            </a:r>
          </a:p>
          <a:p>
            <a:r>
              <a:rPr lang="en-US" dirty="0" smtClean="0"/>
              <a:t>Still research in progress</a:t>
            </a:r>
          </a:p>
          <a:p>
            <a:r>
              <a:rPr lang="en-US" dirty="0" smtClean="0"/>
              <a:t>Discrete, non-continuous “jumps” in the system state space make distance-based heuristics such as RRT more difficult to apply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Non-Deterministic Systems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Conformiq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MBT for Non-Deterministic Systems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cases no longer linear but (infinite!) trees!</a:t>
            </a:r>
          </a:p>
          <a:p>
            <a:r>
              <a:rPr lang="en-US" dirty="0" smtClean="0"/>
              <a:t>Consider e.g.: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Generate a test that is guaranteed to reach </a:t>
            </a:r>
            <a:r>
              <a:rPr lang="en-US" dirty="0" err="1" smtClean="0"/>
              <a:t>foo</a:t>
            </a:r>
            <a:r>
              <a:rPr lang="en-US" dirty="0" smtClean="0"/>
              <a:t>() – infinite branch in the test case if </a:t>
            </a:r>
            <a:r>
              <a:rPr lang="en-US" i="1" dirty="0" smtClean="0"/>
              <a:t>test case </a:t>
            </a:r>
            <a:r>
              <a:rPr lang="en-US" dirty="0" smtClean="0"/>
              <a:t>is not symbolically represented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0" y="2362200"/>
            <a:ext cx="4038600" cy="230832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/>
              <a:t>System model</a:t>
            </a:r>
            <a:endParaRPr lang="en-US" dirty="0" smtClean="0"/>
          </a:p>
          <a:p>
            <a:endParaRPr lang="en-US" b="1" dirty="0" smtClean="0"/>
          </a:p>
          <a:p>
            <a:r>
              <a:rPr lang="en-US" dirty="0" smtClean="0"/>
              <a:t>receive x</a:t>
            </a:r>
          </a:p>
          <a:p>
            <a:r>
              <a:rPr lang="en-US" dirty="0" smtClean="0"/>
              <a:t>y = random()</a:t>
            </a:r>
          </a:p>
          <a:p>
            <a:r>
              <a:rPr lang="en-US" dirty="0" smtClean="0"/>
              <a:t>send y</a:t>
            </a:r>
          </a:p>
          <a:p>
            <a:r>
              <a:rPr lang="en-US" dirty="0" smtClean="0"/>
              <a:t>receive z</a:t>
            </a:r>
          </a:p>
          <a:p>
            <a:r>
              <a:rPr lang="en-US" dirty="0" smtClean="0"/>
              <a:t>if (z + y == x)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foo</a:t>
            </a:r>
            <a:r>
              <a:rPr lang="en-US" dirty="0" smtClean="0"/>
              <a:t>();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Online testing also copes with the problems of nondeterministic systems</a:t>
            </a:r>
          </a:p>
          <a:p>
            <a:r>
              <a:rPr lang="en-US" dirty="0" smtClean="0"/>
              <a:t>We implemented an online tester driven by system models in 2006-07 but by that time there were two major problems:</a:t>
            </a:r>
          </a:p>
          <a:p>
            <a:pPr lvl="1"/>
            <a:r>
              <a:rPr lang="en-US" dirty="0" smtClean="0"/>
              <a:t>Performance of the online tester</a:t>
            </a:r>
          </a:p>
          <a:p>
            <a:pPr lvl="1"/>
            <a:r>
              <a:rPr lang="en-US" dirty="0" smtClean="0"/>
              <a:t>Practical difficulty of adapting the online tester to a system under test because of an asynchronous, bidirectional interface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MBT is cool AND </a:t>
            </a:r>
            <a:r>
              <a:rPr lang="en-US" dirty="0" smtClean="0"/>
              <a:t>it works</a:t>
            </a:r>
          </a:p>
          <a:p>
            <a:r>
              <a:rPr lang="en-US" dirty="0" smtClean="0"/>
              <a:t>Lots of research problems open even in functional testing</a:t>
            </a:r>
          </a:p>
          <a:p>
            <a:pPr lvl="1"/>
            <a:r>
              <a:rPr lang="en-US" dirty="0" smtClean="0"/>
              <a:t>Scalability</a:t>
            </a:r>
          </a:p>
          <a:p>
            <a:pPr lvl="1"/>
            <a:r>
              <a:rPr lang="en-US" dirty="0" smtClean="0"/>
              <a:t>Online testing from systems models</a:t>
            </a:r>
          </a:p>
          <a:p>
            <a:pPr lvl="1"/>
            <a:r>
              <a:rPr lang="en-US" dirty="0" smtClean="0"/>
              <a:t>Non-deterministic systems</a:t>
            </a:r>
          </a:p>
          <a:p>
            <a:pPr lvl="1"/>
            <a:r>
              <a:rPr lang="en-US" dirty="0" smtClean="0"/>
              <a:t>Continuous / hybrid systems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Conformiq Inc.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leading independent provider of automated test design / model-based testing tools</a:t>
            </a:r>
          </a:p>
          <a:p>
            <a:r>
              <a:rPr lang="en-US" dirty="0" smtClean="0"/>
              <a:t>Conformiq Designer</a:t>
            </a:r>
          </a:p>
          <a:p>
            <a:pPr lvl="1"/>
            <a:r>
              <a:rPr lang="en-US" dirty="0" smtClean="0"/>
              <a:t>System-model driven approach</a:t>
            </a:r>
          </a:p>
          <a:p>
            <a:pPr lvl="1"/>
            <a:r>
              <a:rPr lang="en-US" dirty="0" smtClean="0"/>
              <a:t>Java + UML</a:t>
            </a:r>
          </a:p>
          <a:p>
            <a:pPr lvl="1"/>
            <a:r>
              <a:rPr lang="en-US" dirty="0" smtClean="0"/>
              <a:t>Eclipse</a:t>
            </a:r>
          </a:p>
          <a:p>
            <a:pPr lvl="1"/>
            <a:r>
              <a:rPr lang="en-US" dirty="0" smtClean="0"/>
              <a:t>Multi-core / grid support</a:t>
            </a:r>
          </a:p>
        </p:txBody>
      </p:sp>
      <p:pic>
        <p:nvPicPr>
          <p:cNvPr id="4" name="Picture 3" descr="Capture_BT_Eclipse_Gener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3200400"/>
            <a:ext cx="4343400" cy="27146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HeroicExtremeLeftFacing"/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Java/UML models compiled via usual parsing, EMF/XMI, and declarative graph rewriting to a LISP </a:t>
            </a:r>
            <a:r>
              <a:rPr lang="en-US" dirty="0" err="1" smtClean="0"/>
              <a:t>metamodel</a:t>
            </a:r>
            <a:r>
              <a:rPr lang="en-US" dirty="0" smtClean="0"/>
              <a:t> and then to LISP</a:t>
            </a:r>
          </a:p>
          <a:p>
            <a:r>
              <a:rPr lang="en-US" dirty="0" smtClean="0"/>
              <a:t>Symbolic state space exploration with constraint solving used for test case generation, home-grown tightly-integrated constraint solver in use</a:t>
            </a:r>
          </a:p>
          <a:p>
            <a:r>
              <a:rPr lang="en-US" dirty="0" smtClean="0"/>
              <a:t>Combinatorial optimization (</a:t>
            </a:r>
            <a:r>
              <a:rPr lang="en-US" sz="2000" dirty="0" smtClean="0"/>
              <a:t>SET COVER</a:t>
            </a:r>
            <a:r>
              <a:rPr lang="en-US" dirty="0" smtClean="0"/>
              <a:t>, an NP-complete optimization problem) to minimize the cost of the generated test set</a:t>
            </a:r>
          </a:p>
          <a:p>
            <a:r>
              <a:rPr lang="en-US" dirty="0" smtClean="0"/>
              <a:t>Distributed algorithm (over CORBA) supports multi-core as well as grid (network) parallelization</a:t>
            </a:r>
          </a:p>
          <a:p>
            <a:r>
              <a:rPr lang="en-US" dirty="0" smtClean="0"/>
              <a:t>User interface implemented on top of Eclipse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Conformiq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1990’s: “It would be interesting to generate tests from flowcharts or </a:t>
            </a:r>
            <a:r>
              <a:rPr lang="en-US" dirty="0" err="1" smtClean="0"/>
              <a:t>statecharts</a:t>
            </a:r>
            <a:r>
              <a:rPr lang="en-US" dirty="0" smtClean="0"/>
              <a:t>”</a:t>
            </a:r>
          </a:p>
          <a:p>
            <a:pPr>
              <a:buNone/>
            </a:pPr>
            <a:r>
              <a:rPr lang="en-US" dirty="0" smtClean="0"/>
              <a:t>1998: company founded by an engineer from KONE (elevator company), online </a:t>
            </a:r>
            <a:r>
              <a:rPr lang="en-US" dirty="0" err="1" smtClean="0"/>
              <a:t>statechart</a:t>
            </a:r>
            <a:r>
              <a:rPr lang="en-US" dirty="0" smtClean="0"/>
              <a:t>-based testing product “</a:t>
            </a:r>
            <a:r>
              <a:rPr lang="en-US" dirty="0" err="1" smtClean="0"/>
              <a:t>SwifTest</a:t>
            </a:r>
            <a:r>
              <a:rPr lang="en-US" dirty="0" smtClean="0"/>
              <a:t>” released later</a:t>
            </a:r>
          </a:p>
          <a:p>
            <a:pPr>
              <a:buNone/>
            </a:pPr>
            <a:r>
              <a:rPr lang="en-US" dirty="0" smtClean="0"/>
              <a:t>2002: new online </a:t>
            </a:r>
            <a:r>
              <a:rPr lang="en-US" dirty="0" err="1" smtClean="0"/>
              <a:t>statechart</a:t>
            </a:r>
            <a:r>
              <a:rPr lang="en-US" dirty="0" smtClean="0"/>
              <a:t>-based testing product “Conformiq Test Generator” released; uses “tester models”. Supports also offline TTCN-3 and Java generation. We call it “formal conformance testing”</a:t>
            </a:r>
          </a:p>
          <a:p>
            <a:pPr>
              <a:buNone/>
            </a:pPr>
            <a:r>
              <a:rPr lang="en-US" dirty="0" smtClean="0"/>
              <a:t>2003: “model-based testing” catching speed, we start to talk about model-based testing instead of “formal conformance testing”</a:t>
            </a:r>
          </a:p>
          <a:p>
            <a:pPr>
              <a:buNone/>
            </a:pPr>
            <a:r>
              <a:rPr lang="en-US" dirty="0" smtClean="0"/>
              <a:t>2007: combined </a:t>
            </a:r>
            <a:r>
              <a:rPr lang="en-US" dirty="0" err="1" smtClean="0"/>
              <a:t>online+offline</a:t>
            </a:r>
            <a:r>
              <a:rPr lang="en-US" dirty="0" smtClean="0"/>
              <a:t> Java/UML-based “Conformiq </a:t>
            </a:r>
            <a:r>
              <a:rPr lang="en-US" dirty="0" err="1" smtClean="0"/>
              <a:t>Qtronic</a:t>
            </a:r>
            <a:r>
              <a:rPr lang="en-US" dirty="0" smtClean="0"/>
              <a:t>” released; uses “system models”. Model-based testing being used so widely that it creates confusion; we start to talk about “automated test design” instead and make it our tagline</a:t>
            </a:r>
          </a:p>
          <a:p>
            <a:pPr>
              <a:buNone/>
            </a:pPr>
            <a:r>
              <a:rPr lang="en-US" dirty="0" smtClean="0"/>
              <a:t>2008: Conformiq </a:t>
            </a:r>
            <a:r>
              <a:rPr lang="en-US" dirty="0" err="1" smtClean="0"/>
              <a:t>Qtronic</a:t>
            </a:r>
            <a:r>
              <a:rPr lang="en-US" dirty="0" smtClean="0"/>
              <a:t> 2 released on top of Eclipse; support for online testing dropped</a:t>
            </a:r>
          </a:p>
          <a:p>
            <a:pPr>
              <a:buNone/>
            </a:pPr>
            <a:r>
              <a:rPr lang="en-US" dirty="0" smtClean="0"/>
              <a:t>2009-10: Test generation algorithm parallelized, supports multi-core and grid environments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MBT in Industry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10 Problems in Applying MBT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Skill set—engineers cannot create models or write code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Too much effort in building “adapters” or “drivers”, i.e. too much test automation effort needed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Lack of discipline—MBT requires long-term commitment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Scalability of test generation algorithms to complex models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Usability of tools—people suffer from unprofessional user interfaces, crashes, etc.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Tools do not generate all the tests engineers need, or they generate tests they think they do not need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Computer-generated tests are “meaningless” and not documented on a humane level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MBT-driven requirements traceability does not correlate with team’s view of requirements traceability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Weak availability of off-the-shelf, ready-made models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Lack of industrial-strength support for component-based models and their integration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Bottom 4 Problems in Applying MBT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Underlying conformance relation is undefined</a:t>
            </a:r>
          </a:p>
          <a:p>
            <a:r>
              <a:rPr lang="en-US" dirty="0" smtClean="0"/>
              <a:t>Tool not based on the IOCO theory</a:t>
            </a:r>
          </a:p>
          <a:p>
            <a:r>
              <a:rPr lang="en-US" dirty="0" smtClean="0"/>
              <a:t>The algorithms in a tool are not complete or provably terminating</a:t>
            </a:r>
          </a:p>
          <a:p>
            <a:r>
              <a:rPr lang="en-US" dirty="0" smtClean="0"/>
              <a:t>Tool based on messy industrial programming notations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nformiq">
  <a:themeElements>
    <a:clrScheme name="Custom 14">
      <a:dk1>
        <a:sysClr val="windowText" lastClr="000000"/>
      </a:dk1>
      <a:lt1>
        <a:sysClr val="window" lastClr="FFFFFF"/>
      </a:lt1>
      <a:dk2>
        <a:srgbClr val="1E1E1E"/>
      </a:dk2>
      <a:lt2>
        <a:srgbClr val="C8C8C8"/>
      </a:lt2>
      <a:accent1>
        <a:srgbClr val="009900"/>
      </a:accent1>
      <a:accent2>
        <a:srgbClr val="006699"/>
      </a:accent2>
      <a:accent3>
        <a:srgbClr val="FFAA00"/>
      </a:accent3>
      <a:accent4>
        <a:srgbClr val="999999"/>
      </a:accent4>
      <a:accent5>
        <a:srgbClr val="4D4D4D"/>
      </a:accent5>
      <a:accent6>
        <a:srgbClr val="99000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9217</TotalTime>
  <Words>1379</Words>
  <Application>Microsoft Office PowerPoint</Application>
  <PresentationFormat>On-screen Show (4:3)</PresentationFormat>
  <Paragraphs>211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Conformiq</vt:lpstr>
      <vt:lpstr>Model-Based Testing in Practice  MoDeVVa ‘10 Keynote</vt:lpstr>
      <vt:lpstr>What is MBT?</vt:lpstr>
      <vt:lpstr>Conformiq</vt:lpstr>
      <vt:lpstr>Conformiq Inc.</vt:lpstr>
      <vt:lpstr>Internals </vt:lpstr>
      <vt:lpstr>Conformiq Evolution</vt:lpstr>
      <vt:lpstr>MBT in Industry</vt:lpstr>
      <vt:lpstr>Top 10 Problems in Applying MBT</vt:lpstr>
      <vt:lpstr>Bottom 4 Problems in Applying MBT</vt:lpstr>
      <vt:lpstr>Top 10 Industrial Benefits of MBT</vt:lpstr>
      <vt:lpstr>System vs. Tester Models</vt:lpstr>
      <vt:lpstr>Introduction</vt:lpstr>
      <vt:lpstr>The “Proof” that System Models are Easier to Construct</vt:lpstr>
      <vt:lpstr>System Models—Simulation Property</vt:lpstr>
      <vt:lpstr>Inversions</vt:lpstr>
      <vt:lpstr>Example</vt:lpstr>
      <vt:lpstr>Compositionality</vt:lpstr>
      <vt:lpstr>Compositionality</vt:lpstr>
      <vt:lpstr>Compositionality</vt:lpstr>
      <vt:lpstr>Complexity</vt:lpstr>
      <vt:lpstr>Finite-State and Infinite-State Approaches</vt:lpstr>
      <vt:lpstr>Finite-State vs Infinite-State Approaches</vt:lpstr>
      <vt:lpstr>The Two Infinities</vt:lpstr>
      <vt:lpstr>Comparison</vt:lpstr>
      <vt:lpstr>Continuous Systems</vt:lpstr>
      <vt:lpstr>Continuous / Analog Systems</vt:lpstr>
      <vt:lpstr>RRT</vt:lpstr>
      <vt:lpstr>Combining Continuous and Discrete</vt:lpstr>
      <vt:lpstr>Non-Deterministic Systems</vt:lpstr>
      <vt:lpstr>MBT for Non-Deterministic Systems</vt:lpstr>
      <vt:lpstr>Online Testing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Simple Test</dc:title>
  <dc:creator>huima</dc:creator>
  <cp:lastModifiedBy>Antti</cp:lastModifiedBy>
  <cp:revision>374</cp:revision>
  <dcterms:created xsi:type="dcterms:W3CDTF">2009-04-18T02:22:11Z</dcterms:created>
  <dcterms:modified xsi:type="dcterms:W3CDTF">2010-10-03T06:53:58Z</dcterms:modified>
</cp:coreProperties>
</file>